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4" r:id="rId6"/>
    <p:sldId id="259" r:id="rId7"/>
    <p:sldId id="260" r:id="rId8"/>
    <p:sldId id="261" r:id="rId9"/>
    <p:sldId id="277" r:id="rId10"/>
    <p:sldId id="280" r:id="rId11"/>
    <p:sldId id="278" r:id="rId12"/>
    <p:sldId id="275" r:id="rId13"/>
    <p:sldId id="279" r:id="rId14"/>
    <p:sldId id="262" r:id="rId15"/>
    <p:sldId id="268" r:id="rId16"/>
    <p:sldId id="270" r:id="rId17"/>
    <p:sldId id="269" r:id="rId18"/>
  </p:sldIdLst>
  <p:sldSz cx="18288000" cy="10287000"/>
  <p:notesSz cx="6858000" cy="9144000"/>
  <p:embeddedFontLst>
    <p:embeddedFont>
      <p:font typeface="HY견고딕" panose="02030600000101010101" pitchFamily="18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ource Han Sans KR Normal" panose="020B0604020202020204" charset="-128"/>
      <p:regular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461" y="2665896"/>
            <a:ext cx="10751739" cy="5015528"/>
            <a:chOff x="-365652" y="-3650"/>
            <a:chExt cx="14335651" cy="6687371"/>
          </a:xfrm>
        </p:grpSpPr>
        <p:sp>
          <p:nvSpPr>
            <p:cNvPr id="3" name="TextBox 3"/>
            <p:cNvSpPr txBox="1"/>
            <p:nvPr/>
          </p:nvSpPr>
          <p:spPr>
            <a:xfrm>
              <a:off x="-365652" y="2226121"/>
              <a:ext cx="14335651" cy="1761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7"/>
                </a:lnSpc>
              </a:pPr>
              <a:r>
                <a:rPr lang="en-US" sz="8622" dirty="0" err="1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금성급여회사</a:t>
              </a:r>
              <a:r>
                <a:rPr lang="en-US" sz="8622" dirty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8622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시스템</a:t>
              </a:r>
              <a:r>
                <a:rPr lang="en-US" sz="8622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650"/>
              <a:ext cx="13484118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9"/>
                </a:lnSpc>
              </a:pPr>
              <a:endParaRPr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91997"/>
              <a:ext cx="13484118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7"/>
                </a:lnSpc>
              </a:pPr>
              <a:endParaRPr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4596">
            <a:off x="11043033" y="412671"/>
            <a:ext cx="5965111" cy="80609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71246" y="913485"/>
            <a:ext cx="2879521" cy="28795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88377" y="3793007"/>
            <a:ext cx="413839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2490" dirty="0" err="1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JAVA를</a:t>
            </a:r>
            <a:r>
              <a:rPr lang="en-US" sz="249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9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활용한</a:t>
            </a:r>
            <a:r>
              <a:rPr lang="en-US" sz="249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9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급여</a:t>
            </a:r>
            <a:r>
              <a:rPr lang="en-US" sz="249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9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lang="en-US" sz="249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73872" y="6415519"/>
            <a:ext cx="8267916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08"/>
              </a:lnSpc>
            </a:pPr>
            <a:r>
              <a:rPr lang="en-US" sz="5220" spc="10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사물인터넷</a:t>
            </a:r>
            <a:r>
              <a:rPr lang="en-US" sz="5220" spc="104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IOT 8기 </a:t>
            </a:r>
          </a:p>
          <a:p>
            <a:pPr algn="r">
              <a:lnSpc>
                <a:spcPts val="7308"/>
              </a:lnSpc>
            </a:pPr>
            <a:r>
              <a:rPr lang="en-US" sz="5220" spc="10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이철진</a:t>
            </a:r>
            <a:endParaRPr lang="en-US" sz="5220" spc="104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57300"/>
            <a:ext cx="7010400" cy="8478922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-30480" y="4838700"/>
            <a:ext cx="1831848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 dirty="0" err="1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EmployeePay</a:t>
            </a:r>
            <a:r>
              <a:rPr lang="en-US" sz="80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-2    </a:t>
            </a:r>
            <a:r>
              <a:rPr lang="ko-KR" altLang="en-US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71700"/>
            <a:ext cx="8305800" cy="7000393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-457200" y="4991100"/>
            <a:ext cx="18745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600" dirty="0" smtClean="0">
                <a:solidFill>
                  <a:srgbClr val="399D4E"/>
                </a:solidFill>
                <a:ea typeface="Source Han Sans KR Normal"/>
              </a:rPr>
              <a:t> </a:t>
            </a:r>
            <a:r>
              <a:rPr lang="en-US" sz="8800" dirty="0" smtClean="0">
                <a:solidFill>
                  <a:srgbClr val="399D4E"/>
                </a:solidFill>
                <a:ea typeface="Source Han Sans KR Normal"/>
              </a:rPr>
              <a:t> </a:t>
            </a:r>
            <a:r>
              <a:rPr lang="en-US" sz="8000" dirty="0" err="1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</a:t>
            </a:r>
            <a:r>
              <a:rPr lang="en-US" sz="8000" dirty="0" err="1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r>
              <a:rPr lang="en-US" sz="80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</a:t>
            </a:r>
            <a:r>
              <a:rPr lang="ko-KR" altLang="en-US" sz="7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90700"/>
            <a:ext cx="11088706" cy="6979198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457200" y="4635348"/>
            <a:ext cx="17602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6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Staff                          </a:t>
            </a:r>
            <a:r>
              <a:rPr lang="ko-KR" alt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9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3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76300"/>
            <a:ext cx="10126169" cy="64472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8039100"/>
            <a:ext cx="17221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800" dirty="0" err="1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TempEmployee</a:t>
            </a:r>
            <a:r>
              <a:rPr lang="en-US" sz="96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6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</a:t>
            </a:r>
            <a:r>
              <a:rPr lang="ko-KR" alt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9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63995" y="4626937"/>
            <a:ext cx="302095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9316">
            <a:off x="729917" y="4510897"/>
            <a:ext cx="4203155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514996" y="1582356"/>
            <a:ext cx="738663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테스트</a:t>
            </a:r>
            <a:r>
              <a:rPr lang="en-US" sz="80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sz="80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80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51326" y="2781300"/>
            <a:ext cx="8036315" cy="6399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급여 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보고서</a:t>
            </a:r>
          </a:p>
          <a:p>
            <a:pPr fontAlgn="base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진달래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1001,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직책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급여액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1200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만 원</a:t>
            </a:r>
          </a:p>
          <a:p>
            <a:pPr fontAlgn="base"/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개나리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2001,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인사부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담당업무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급여액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810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  <a:p>
            <a:pPr fontAlgn="base"/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민들레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2002,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총무부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근무시간수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42,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급여액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126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  <a:p>
            <a:pPr fontAlgn="base"/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수선화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2003,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영업부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담당업무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영업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급여액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1110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  <a:p>
            <a:pPr fontAlgn="base"/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선인장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2004,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총무부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근무시간수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35,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급여액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105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endParaRPr lang="en-US" sz="2199" dirty="0">
              <a:solidFill>
                <a:srgbClr val="2A2A2A"/>
              </a:solidFill>
              <a:ea typeface="Source Han Sans KR Normal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9461769" y="1582356"/>
            <a:ext cx="7386638" cy="104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 시연 영상</a:t>
            </a:r>
            <a:endParaRPr 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127" y="328017"/>
            <a:ext cx="983796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dirty="0" smtClean="0">
                <a:solidFill>
                  <a:srgbClr val="2A2A2A"/>
                </a:solidFill>
                <a:ea typeface="Source Han Sans KR Normal"/>
              </a:rPr>
              <a:t> </a:t>
            </a:r>
            <a:r>
              <a:rPr lang="ko-KR" altLang="en-US" sz="9999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ko-KR" altLang="en-US" sz="9999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r>
              <a:rPr lang="en-US" sz="9999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9999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ts val="11999"/>
              </a:lnSpc>
            </a:pPr>
            <a:endParaRPr lang="en-US" sz="9999" dirty="0">
              <a:solidFill>
                <a:srgbClr val="2A2A2A"/>
              </a:solidFill>
              <a:ea typeface="Source Han Sans KR Normal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7166" b="7166"/>
          <a:stretch>
            <a:fillRect/>
          </a:stretch>
        </p:blipFill>
        <p:spPr>
          <a:xfrm>
            <a:off x="10972800" y="0"/>
            <a:ext cx="7315200" cy="10287000"/>
          </a:xfrm>
          <a:prstGeom prst="rect">
            <a:avLst/>
          </a:prstGeom>
        </p:spPr>
      </p:pic>
      <p:pic>
        <p:nvPicPr>
          <p:cNvPr id="1030" name="Picture 6" descr="모니터의 전원은 정상인데 화면이 안 나옵니다. [삼성전자서비스]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" b="26174"/>
          <a:stretch/>
        </p:blipFill>
        <p:spPr bwMode="auto">
          <a:xfrm>
            <a:off x="332509" y="1790700"/>
            <a:ext cx="10335491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금성급여프로그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763" y="2022659"/>
            <a:ext cx="9996673" cy="776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3996" y="1472979"/>
            <a:ext cx="14880008" cy="2157443"/>
            <a:chOff x="0" y="9525"/>
            <a:chExt cx="19840011" cy="287659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9840011" cy="1554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ko-KR" altLang="en-US" sz="84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자체 </a:t>
              </a:r>
              <a:r>
                <a:rPr lang="ko-KR" altLang="en-US" sz="8499" dirty="0" smtClean="0">
                  <a:solidFill>
                    <a:srgbClr val="399D4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평가</a:t>
              </a:r>
              <a:r>
                <a:rPr lang="ko-KR" altLang="en-US" sz="84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의견</a:t>
              </a:r>
              <a:endParaRPr lang="en-US" sz="84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77231"/>
              <a:ext cx="19840011" cy="60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altLang="ko-KR" sz="3300" dirty="0" smtClean="0">
                  <a:solidFill>
                    <a:srgbClr val="399D4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JAVA</a:t>
              </a:r>
              <a:r>
                <a:rPr lang="ko-KR" altLang="en-US" sz="3300" dirty="0" smtClean="0">
                  <a:solidFill>
                    <a:srgbClr val="399D4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</a:t>
              </a:r>
              <a:r>
                <a:rPr lang="ko-KR" altLang="en-US" sz="3300" dirty="0" smtClean="0">
                  <a:solidFill>
                    <a:srgbClr val="399D4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활용한 급여 시스템 프로젝트</a:t>
              </a:r>
              <a:endParaRPr lang="en-US" sz="3300" dirty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91492" y="5676712"/>
            <a:ext cx="4078658" cy="2617923"/>
            <a:chOff x="-223831" y="3039500"/>
            <a:chExt cx="5438211" cy="3490565"/>
          </a:xfrm>
        </p:grpSpPr>
        <p:sp>
          <p:nvSpPr>
            <p:cNvPr id="6" name="TextBox 6"/>
            <p:cNvSpPr txBox="1"/>
            <p:nvPr/>
          </p:nvSpPr>
          <p:spPr>
            <a:xfrm>
              <a:off x="-223831" y="4785998"/>
              <a:ext cx="5438211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7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새로운 프로젝트를 통해 다양한 경험을 하고 싶은 생각했습니다</a:t>
              </a:r>
              <a:r>
                <a:rPr lang="en-US" altLang="ko-KR" sz="27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en-US" sz="2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-186886" y="3039500"/>
              <a:ext cx="724449" cy="95094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738632" y="6997374"/>
            <a:ext cx="4078658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2799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자바를 활용한 프로젝트를 진행함에 있어서 어려움을 구글과 함께 이겨냈습니다</a:t>
            </a:r>
            <a:r>
              <a:rPr lang="en-US" altLang="ko-KR" sz="2799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sz="2799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7104671" y="5734534"/>
            <a:ext cx="4078658" cy="3412288"/>
            <a:chOff x="0" y="0"/>
            <a:chExt cx="5438211" cy="454971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642939"/>
              <a:ext cx="5438211" cy="29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7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프로그램을 만들면서 개발자의 일을 간접적으로 체험하고 배울 수 있는 계기가 되었습니다</a:t>
              </a:r>
              <a:r>
                <a:rPr lang="en-US" altLang="ko-KR" sz="2799" dirty="0" smtClean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en-US" sz="2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3265" cy="856627"/>
            </a:xfrm>
            <a:prstGeom prst="rect">
              <a:avLst/>
            </a:prstGeom>
          </p:spPr>
        </p:pic>
      </p:grpSp>
      <p:pic>
        <p:nvPicPr>
          <p:cNvPr id="26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03996" y="5813389"/>
            <a:ext cx="435546" cy="66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53200" y="5632583"/>
            <a:ext cx="4191000" cy="419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5500338" y="4533900"/>
            <a:ext cx="6844062" cy="78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96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sz="96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sz="96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51040" y="3619500"/>
            <a:ext cx="498596" cy="37893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>
            <a:off x="11438134" y="3647314"/>
            <a:ext cx="498596" cy="378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550" y="1719942"/>
            <a:ext cx="8096250" cy="2199108"/>
            <a:chOff x="0" y="-9525"/>
            <a:chExt cx="9445539" cy="29321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44553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6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  <a:r>
                <a:rPr lang="en-US" sz="9600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96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목차</a:t>
              </a:r>
              <a:endParaRPr lang="en-US" sz="96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3493"/>
              <a:ext cx="944553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금성급여</a:t>
              </a:r>
              <a:r>
                <a:rPr lang="en-US" sz="3000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30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  <a:endParaRPr lang="en-US" sz="30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15490" y="2299730"/>
            <a:ext cx="6077873" cy="7242399"/>
            <a:chOff x="0" y="-114300"/>
            <a:chExt cx="8103830" cy="96565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810383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9"/>
                </a:lnSpc>
              </a:pP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요구사항</a:t>
              </a:r>
              <a:r>
                <a:rPr lang="en-US" sz="57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</a:t>
              </a:r>
              <a:endParaRPr lang="en-US" sz="5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02624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2133553"/>
              <a:ext cx="810383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9"/>
                </a:lnSpc>
              </a:pP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설계</a:t>
              </a:r>
              <a:endParaRPr lang="en-US" sz="5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3950474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4381403"/>
              <a:ext cx="810383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9"/>
                </a:lnSpc>
              </a:pP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구현</a:t>
              </a:r>
              <a:endParaRPr lang="en-US" sz="5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198324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6629254"/>
              <a:ext cx="8103830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9"/>
                </a:lnSpc>
              </a:pP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테스트</a:t>
              </a:r>
              <a:r>
                <a:rPr lang="en-US" sz="57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및 </a:t>
              </a:r>
              <a:r>
                <a:rPr lang="en-US" sz="57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결과</a:t>
              </a:r>
              <a:endParaRPr lang="en-US" sz="57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8446174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8943778"/>
              <a:ext cx="810383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65317" y="2259447"/>
            <a:ext cx="5325085" cy="6998853"/>
            <a:chOff x="0" y="0"/>
            <a:chExt cx="7100114" cy="93318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161799"/>
              <a:ext cx="6929012" cy="417000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35115" y="0"/>
              <a:ext cx="4664998" cy="621246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609600" y="1409700"/>
            <a:ext cx="92383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r>
              <a:rPr lang="ko-KR" altLang="en-US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005452"/>
              </p:ext>
            </p:extLst>
          </p:nvPr>
        </p:nvGraphicFramePr>
        <p:xfrm>
          <a:off x="609600" y="3162300"/>
          <a:ext cx="9649072" cy="20282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7973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2066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30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수강생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4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이철진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u="none" strike="noStrike" kern="1200" cap="none" spc="0" normalizeH="0" baseline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팀장 및 팀원</a:t>
                      </a:r>
                      <a:endParaRPr kumimoji="0" lang="ko-KR" alt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u="none" strike="noStrike" kern="1200" cap="none" spc="0" normalizeH="0" baseline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프로그램 설계 </a:t>
                      </a:r>
                      <a:endParaRPr lang="en-US" altLang="ko-KR" sz="16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u="none" strike="noStrike" kern="1200" cap="none" spc="0" normalizeH="0" baseline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프로그램 구현 클래스들 작성</a:t>
                      </a:r>
                      <a:endParaRPr kumimoji="0" lang="en-US" altLang="ko-KR" sz="160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u="none" strike="noStrike" kern="1200" cap="none" spc="0" normalizeH="0" baseline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프로그램 메인 작성</a:t>
                      </a:r>
                      <a:endParaRPr kumimoji="0" lang="en-US" altLang="ko-KR" sz="1600" u="none" strike="noStrike" kern="1200" cap="none" spc="0" normalizeH="0" baseline="0" dirty="0">
                        <a:ln>
                          <a:noFill/>
                        </a:ln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u="none" strike="noStrike" kern="1200" cap="none" spc="0" normalizeH="0" baseline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프로그램 테스트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F989514-383D-92DF-5D0A-2E4FF7738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816629"/>
              </p:ext>
            </p:extLst>
          </p:nvPr>
        </p:nvGraphicFramePr>
        <p:xfrm>
          <a:off x="1066800" y="5729077"/>
          <a:ext cx="8128000" cy="28671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76173">
                  <a:extLst>
                    <a:ext uri="{9D8B030D-6E8A-4147-A177-3AD203B41FA5}">
                      <a16:colId xmlns:a16="http://schemas.microsoft.com/office/drawing/2014/main" val="546997147"/>
                    </a:ext>
                  </a:extLst>
                </a:gridCol>
                <a:gridCol w="6051827">
                  <a:extLst>
                    <a:ext uri="{9D8B030D-6E8A-4147-A177-3AD203B41FA5}">
                      <a16:colId xmlns:a16="http://schemas.microsoft.com/office/drawing/2014/main" val="3066060502"/>
                    </a:ext>
                  </a:extLst>
                </a:gridCol>
              </a:tblGrid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절차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7500937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주제선정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2022-11-03 ~ 2022-11-04</a:t>
                      </a:r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204107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요구사항분석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2022-11-04 ~ 2022-11-05</a:t>
                      </a:r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509082790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2022-11-05 ~ 2022-11-07</a:t>
                      </a:r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4979770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 및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2022-11-07 ~ 2022-11-12</a:t>
                      </a:r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2029391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029" r="36029"/>
          <a:stretch>
            <a:fillRect/>
          </a:stretch>
        </p:blipFill>
        <p:spPr>
          <a:xfrm>
            <a:off x="13178246" y="0"/>
            <a:ext cx="5109754" cy="10287000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32CBC6D-3593-30DB-7DFA-1D1A075B5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03038"/>
              </p:ext>
            </p:extLst>
          </p:nvPr>
        </p:nvGraphicFramePr>
        <p:xfrm>
          <a:off x="762000" y="4381500"/>
          <a:ext cx="11430000" cy="3920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94596">
                  <a:extLst>
                    <a:ext uri="{9D8B030D-6E8A-4147-A177-3AD203B41FA5}">
                      <a16:colId xmlns:a16="http://schemas.microsoft.com/office/drawing/2014/main" val="3609363616"/>
                    </a:ext>
                  </a:extLst>
                </a:gridCol>
                <a:gridCol w="8835404">
                  <a:extLst>
                    <a:ext uri="{9D8B030D-6E8A-4147-A177-3AD203B41FA5}">
                      <a16:colId xmlns:a16="http://schemas.microsoft.com/office/drawing/2014/main" val="3292033786"/>
                    </a:ext>
                  </a:extLst>
                </a:gridCol>
              </a:tblGrid>
              <a:tr h="784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Employee </a:t>
                      </a:r>
                      <a:r>
                        <a:rPr lang="ko-KR" altLang="en-US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 직원을 대표하는 부모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387831"/>
                  </a:ext>
                </a:extLst>
              </a:tr>
              <a:tr h="784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Staff</a:t>
                      </a:r>
                      <a:r>
                        <a:rPr lang="ko-KR" altLang="en-US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Employee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클래스의  상속을 받은 대표직원을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46615"/>
                  </a:ext>
                </a:extLst>
              </a:tr>
              <a:tr h="784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RegEmployee</a:t>
                      </a:r>
                      <a:r>
                        <a:rPr lang="en-US" altLang="ko-KR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Employee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클래스의 상속을 받은 정규직 사원을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013166"/>
                  </a:ext>
                </a:extLst>
              </a:tr>
              <a:tr h="784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TempEmployee</a:t>
                      </a:r>
                      <a:r>
                        <a:rPr lang="en-US" altLang="ko-KR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Employee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클래스의 상속을 받은 </a:t>
                      </a:r>
                      <a:r>
                        <a:rPr lang="ko-KR" altLang="en-US" b="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시직</a:t>
                      </a:r>
                      <a:r>
                        <a:rPr lang="ko-KR" altLang="en-US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421305"/>
                  </a:ext>
                </a:extLst>
              </a:tr>
              <a:tr h="784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TestEmployee</a:t>
                      </a:r>
                      <a:r>
                        <a:rPr lang="en-US" altLang="ko-KR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실행을 위한 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main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문을 구현하는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74934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1409700"/>
            <a:ext cx="12039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8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8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클래스 구성</a:t>
            </a:r>
            <a:endParaRPr 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1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029" r="36029"/>
          <a:stretch>
            <a:fillRect/>
          </a:stretch>
        </p:blipFill>
        <p:spPr>
          <a:xfrm>
            <a:off x="13178246" y="0"/>
            <a:ext cx="5109754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800" y="2705100"/>
            <a:ext cx="11020516" cy="59887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" y="1257300"/>
            <a:ext cx="10744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72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  <a:r>
              <a:rPr lang="ko-KR" altLang="en-US" sz="72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급여 시스템 </a:t>
            </a:r>
            <a:r>
              <a:rPr lang="en-US" altLang="ko-KR" sz="72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UML</a:t>
            </a:r>
            <a:endParaRPr lang="en-US" sz="72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7625" y="0"/>
            <a:ext cx="871606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19400" y="4838700"/>
            <a:ext cx="3561045" cy="368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294135" y="2857500"/>
            <a:ext cx="790540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r>
              <a:rPr lang="en-US" sz="96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96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89529" y="1785811"/>
            <a:ext cx="9698471" cy="747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수는main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(String[]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args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이용하여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받는다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사원번호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endParaRPr lang="en-US" sz="24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사원의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근무유형은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(1),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(2),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ts val="3936"/>
              </a:lnSpc>
            </a:pP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구분한다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사원번호가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잘 못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입력되면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“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근무유형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오류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재입력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….”을 </a:t>
            </a:r>
          </a:p>
          <a:p>
            <a:pPr>
              <a:lnSpc>
                <a:spcPts val="3936"/>
              </a:lnSpc>
            </a:pP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출력하고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받는다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직책과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임금을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endParaRPr lang="en-US" sz="24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임금을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endParaRPr lang="en-US" sz="24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월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근무시간수</a:t>
            </a:r>
            <a:endParaRPr lang="en-US" sz="24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직무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유형에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따라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수당</a:t>
            </a:r>
            <a:endParaRPr lang="en-US" sz="24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20만원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10만원을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더해서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급여액을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더하여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출력한다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607056" lvl="1" indent="-303528">
              <a:lnSpc>
                <a:spcPts val="3936"/>
              </a:lnSpc>
              <a:buFont typeface="Arial"/>
              <a:buChar char="•"/>
            </a:pP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임시직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시간당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3만원으로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정하고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수에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월급여액을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ts val="3936"/>
              </a:lnSpc>
            </a:pP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구해서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출력한다</a:t>
            </a:r>
            <a:r>
              <a:rPr lang="en-US" sz="24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ts val="3936"/>
              </a:lnSpc>
            </a:pPr>
            <a:endParaRPr lang="en-US" sz="2811" dirty="0">
              <a:solidFill>
                <a:srgbClr val="2A2A2A"/>
              </a:solidFill>
              <a:ea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37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626" b="2270"/>
          <a:stretch>
            <a:fillRect/>
          </a:stretch>
        </p:blipFill>
        <p:spPr>
          <a:xfrm>
            <a:off x="9527941" y="2175721"/>
            <a:ext cx="4484738" cy="10023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70310" y="5977088"/>
            <a:ext cx="1816915" cy="181691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9400" y="1843437"/>
            <a:ext cx="25146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96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sz="96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527941" y="3476300"/>
            <a:ext cx="5417891" cy="1395618"/>
            <a:chOff x="0" y="-9525"/>
            <a:chExt cx="7223855" cy="18608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223855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이클립스</a:t>
              </a:r>
              <a:endParaRPr lang="en-US" sz="5000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25571"/>
              <a:ext cx="7223855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자바를</a:t>
              </a:r>
              <a:r>
                <a:rPr lang="en-US" sz="29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활용하기</a:t>
              </a:r>
              <a:r>
                <a:rPr lang="en-US" sz="29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위한</a:t>
              </a:r>
              <a:r>
                <a:rPr lang="en-US" sz="29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프로그램</a:t>
              </a:r>
              <a:endParaRPr lang="en-US" sz="29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12679" y="6369980"/>
            <a:ext cx="3870724" cy="1395618"/>
            <a:chOff x="0" y="-9525"/>
            <a:chExt cx="5160966" cy="18608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160966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자바</a:t>
              </a:r>
              <a:r>
                <a:rPr lang="en-US" sz="5000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JAVA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25571"/>
              <a:ext cx="5160966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프로그래밍</a:t>
              </a:r>
              <a:r>
                <a:rPr lang="en-US" sz="2999" dirty="0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2999" dirty="0" err="1">
                  <a:solidFill>
                    <a:srgbClr val="2A2A2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언어</a:t>
              </a:r>
              <a:endParaRPr lang="en-US" sz="2999" dirty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" name="AutoShape 2" descr="설계, 공구, 연필, 자 아이콘 에 Themeisle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5714" y1="6327" x2="15714" y2="6327"/>
                        <a14:backgroundMark x1="66939" y1="7245" x2="66939" y2="7245"/>
                        <a14:backgroundMark x1="55918" y1="29286" x2="55918" y2="29286"/>
                        <a14:backgroundMark x1="53980" y1="34490" x2="64286" y2="23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6899" y="4372129"/>
            <a:ext cx="3810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36329" y="1771379"/>
            <a:ext cx="435546" cy="6635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04960" y="4452295"/>
            <a:ext cx="498284" cy="6635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04960" y="7091287"/>
            <a:ext cx="688613" cy="5558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7183" y="5064117"/>
            <a:ext cx="5876249" cy="3484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035603" y="2147380"/>
            <a:ext cx="2587017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96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sz="96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30000" y="1783583"/>
            <a:ext cx="5417891" cy="46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EmployeePay-1</a:t>
            </a:r>
            <a:r>
              <a:rPr lang="ko-KR" alt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30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11430000" y="2247900"/>
            <a:ext cx="5417891" cy="46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EmployeePay-2</a:t>
            </a:r>
            <a:r>
              <a:rPr lang="ko-KR" alt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30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11535678" y="4369166"/>
            <a:ext cx="5417891" cy="46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 err="1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RegEmployee</a:t>
            </a:r>
            <a:r>
              <a:rPr lang="ko-KR" alt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30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1563110" y="4831959"/>
            <a:ext cx="5417891" cy="46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Staff</a:t>
            </a:r>
            <a:r>
              <a:rPr lang="ko-KR" alt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30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1535679" y="7133210"/>
            <a:ext cx="5417891" cy="46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 err="1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TempEmployee</a:t>
            </a:r>
            <a:r>
              <a:rPr lang="ko-KR" alt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3000" dirty="0" smtClean="0">
                <a:solidFill>
                  <a:srgbClr val="2A2A2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3000" dirty="0">
              <a:solidFill>
                <a:srgbClr val="2A2A2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24100"/>
            <a:ext cx="9525000" cy="7119697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34351" y="1181100"/>
            <a:ext cx="18059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600" dirty="0" err="1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EmployeePay</a:t>
            </a:r>
            <a:r>
              <a:rPr lang="en-US" sz="9600" dirty="0" smtClean="0">
                <a:solidFill>
                  <a:srgbClr val="399D4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-1   </a:t>
            </a:r>
            <a:r>
              <a:rPr lang="ko-KR" alt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9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417</Words>
  <Application>Microsoft Office PowerPoint</Application>
  <PresentationFormat>사용자 지정</PresentationFormat>
  <Paragraphs>91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HY견고딕</vt:lpstr>
      <vt:lpstr>Wingdings</vt:lpstr>
      <vt:lpstr>Calibri</vt:lpstr>
      <vt:lpstr>Source Han Sans KR Normal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금성급여회사 시스템 소개</dc:title>
  <dc:creator>409</dc:creator>
  <cp:lastModifiedBy>409</cp:lastModifiedBy>
  <cp:revision>19</cp:revision>
  <dcterms:created xsi:type="dcterms:W3CDTF">2006-08-16T00:00:00Z</dcterms:created>
  <dcterms:modified xsi:type="dcterms:W3CDTF">2022-12-08T09:37:51Z</dcterms:modified>
  <dc:identifier>DAFTfv7lqVQ</dc:identifier>
</cp:coreProperties>
</file>